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  <p:sldMasterId id="2147483741" r:id="rId2"/>
  </p:sldMasterIdLst>
  <p:sldIdLst>
    <p:sldId id="256" r:id="rId3"/>
    <p:sldId id="257" r:id="rId4"/>
    <p:sldId id="259" r:id="rId5"/>
    <p:sldId id="258" r:id="rId6"/>
    <p:sldId id="261" r:id="rId7"/>
    <p:sldId id="260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7" r:id="rId23"/>
    <p:sldId id="276" r:id="rId24"/>
    <p:sldId id="278" r:id="rId25"/>
    <p:sldId id="279" r:id="rId26"/>
    <p:sldId id="280" r:id="rId27"/>
    <p:sldId id="282" r:id="rId28"/>
    <p:sldId id="283" r:id="rId2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5A2C141-A0F1-4F05-A61A-96DDD8FF5A8C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C6774D75-1B5B-4CBC-BC04-4026388C9AD9}">
      <dgm:prSet phldrT="[Texto]"/>
      <dgm:spPr/>
      <dgm:t>
        <a:bodyPr/>
        <a:lstStyle/>
        <a:p>
          <a:r>
            <a:rPr lang="pt-BR" dirty="0" smtClean="0"/>
            <a:t>Alterações</a:t>
          </a:r>
          <a:endParaRPr lang="pt-BR" dirty="0"/>
        </a:p>
      </dgm:t>
    </dgm:pt>
    <dgm:pt modelId="{3C2FA13D-7994-4124-B2E4-561BD58D5054}" type="parTrans" cxnId="{ABDF6439-EBA1-48E1-B105-BBF3A3E5234D}">
      <dgm:prSet/>
      <dgm:spPr/>
      <dgm:t>
        <a:bodyPr/>
        <a:lstStyle/>
        <a:p>
          <a:endParaRPr lang="pt-BR"/>
        </a:p>
      </dgm:t>
    </dgm:pt>
    <dgm:pt modelId="{30FA6421-BCCD-4DEC-8527-520E9120B91A}" type="sibTrans" cxnId="{ABDF6439-EBA1-48E1-B105-BBF3A3E5234D}">
      <dgm:prSet/>
      <dgm:spPr/>
      <dgm:t>
        <a:bodyPr/>
        <a:lstStyle/>
        <a:p>
          <a:endParaRPr lang="pt-BR"/>
        </a:p>
      </dgm:t>
    </dgm:pt>
    <dgm:pt modelId="{3BEF4F12-0D25-40A4-8EF7-57E3C380CC3E}">
      <dgm:prSet phldrT="[Texto]" custT="1"/>
      <dgm:spPr/>
      <dgm:t>
        <a:bodyPr/>
        <a:lstStyle/>
        <a:p>
          <a:r>
            <a:rPr lang="pt-BR" sz="1400" dirty="0" smtClean="0"/>
            <a:t>Qualquer tipo de alteração</a:t>
          </a:r>
          <a:endParaRPr lang="pt-BR" sz="1400" dirty="0"/>
        </a:p>
      </dgm:t>
    </dgm:pt>
    <dgm:pt modelId="{512E5CDF-BE09-4F9A-A5C7-93E0EC660D27}" type="parTrans" cxnId="{E3BB6BA6-F516-4B59-AFA5-3AB1C8D7E823}">
      <dgm:prSet/>
      <dgm:spPr/>
      <dgm:t>
        <a:bodyPr/>
        <a:lstStyle/>
        <a:p>
          <a:endParaRPr lang="pt-BR"/>
        </a:p>
      </dgm:t>
    </dgm:pt>
    <dgm:pt modelId="{29896EF3-9331-47EC-A82B-E7A2D79E7DC4}" type="sibTrans" cxnId="{E3BB6BA6-F516-4B59-AFA5-3AB1C8D7E823}">
      <dgm:prSet/>
      <dgm:spPr/>
      <dgm:t>
        <a:bodyPr/>
        <a:lstStyle/>
        <a:p>
          <a:endParaRPr lang="pt-BR"/>
        </a:p>
      </dgm:t>
    </dgm:pt>
    <dgm:pt modelId="{5647C16F-E6DF-44B2-9C44-29C1B3B16D4C}">
      <dgm:prSet phldrT="[Texto]"/>
      <dgm:spPr/>
      <dgm:t>
        <a:bodyPr/>
        <a:lstStyle/>
        <a:p>
          <a:r>
            <a:rPr lang="pt-BR" dirty="0" smtClean="0"/>
            <a:t>Comparação</a:t>
          </a:r>
          <a:endParaRPr lang="pt-BR" dirty="0"/>
        </a:p>
      </dgm:t>
    </dgm:pt>
    <dgm:pt modelId="{7D7FBB87-69E6-488A-B6AA-C1A35347C651}" type="parTrans" cxnId="{94A09703-642B-444B-AB65-6207F35EBD52}">
      <dgm:prSet/>
      <dgm:spPr/>
      <dgm:t>
        <a:bodyPr/>
        <a:lstStyle/>
        <a:p>
          <a:endParaRPr lang="pt-BR"/>
        </a:p>
      </dgm:t>
    </dgm:pt>
    <dgm:pt modelId="{AA1FCCDD-DDF5-4BF7-B56E-17828AFDCFAF}" type="sibTrans" cxnId="{94A09703-642B-444B-AB65-6207F35EBD52}">
      <dgm:prSet/>
      <dgm:spPr/>
      <dgm:t>
        <a:bodyPr/>
        <a:lstStyle/>
        <a:p>
          <a:endParaRPr lang="pt-BR"/>
        </a:p>
      </dgm:t>
    </dgm:pt>
    <dgm:pt modelId="{FF4BBB75-CA7A-429E-B1B0-FA194180C1EE}">
      <dgm:prSet phldrT="[Texto]" custT="1"/>
      <dgm:spPr/>
      <dgm:t>
        <a:bodyPr/>
        <a:lstStyle/>
        <a:p>
          <a:pPr algn="l"/>
          <a:r>
            <a:rPr lang="pt-BR" sz="1400" dirty="0" smtClean="0"/>
            <a:t>Criação de um estereótipo</a:t>
          </a:r>
          <a:endParaRPr lang="pt-BR" sz="1400" dirty="0"/>
        </a:p>
      </dgm:t>
    </dgm:pt>
    <dgm:pt modelId="{5CCDAF0C-D947-454E-A3BD-B042A9965459}" type="parTrans" cxnId="{A3D92A8E-41DC-4E4E-966B-64DE7ADFF958}">
      <dgm:prSet/>
      <dgm:spPr/>
      <dgm:t>
        <a:bodyPr/>
        <a:lstStyle/>
        <a:p>
          <a:endParaRPr lang="pt-BR"/>
        </a:p>
      </dgm:t>
    </dgm:pt>
    <dgm:pt modelId="{9F02D24F-F9FC-479F-9B31-A7E4B5C3ED9A}" type="sibTrans" cxnId="{A3D92A8E-41DC-4E4E-966B-64DE7ADFF958}">
      <dgm:prSet/>
      <dgm:spPr/>
      <dgm:t>
        <a:bodyPr/>
        <a:lstStyle/>
        <a:p>
          <a:endParaRPr lang="pt-BR"/>
        </a:p>
      </dgm:t>
    </dgm:pt>
    <dgm:pt modelId="{5B497806-67F6-458E-AFA3-888B10A82D01}">
      <dgm:prSet phldrT="[Texto]"/>
      <dgm:spPr/>
      <dgm:t>
        <a:bodyPr/>
        <a:lstStyle/>
        <a:p>
          <a:r>
            <a:rPr lang="pt-BR" dirty="0" smtClean="0"/>
            <a:t>Reparos</a:t>
          </a:r>
          <a:endParaRPr lang="pt-BR" dirty="0"/>
        </a:p>
      </dgm:t>
    </dgm:pt>
    <dgm:pt modelId="{FA9AFE94-22D0-4251-A37C-1619938BF98E}" type="parTrans" cxnId="{C051F85D-D62B-4677-B968-BFC04EFD4305}">
      <dgm:prSet/>
      <dgm:spPr/>
      <dgm:t>
        <a:bodyPr/>
        <a:lstStyle/>
        <a:p>
          <a:endParaRPr lang="pt-BR"/>
        </a:p>
      </dgm:t>
    </dgm:pt>
    <dgm:pt modelId="{2F706EA9-1E13-4CBC-AA18-A2012BCB108D}" type="sibTrans" cxnId="{C051F85D-D62B-4677-B968-BFC04EFD4305}">
      <dgm:prSet/>
      <dgm:spPr/>
      <dgm:t>
        <a:bodyPr/>
        <a:lstStyle/>
        <a:p>
          <a:endParaRPr lang="pt-BR"/>
        </a:p>
      </dgm:t>
    </dgm:pt>
    <dgm:pt modelId="{2E990B30-6E67-4932-B4FF-944D730CA13E}">
      <dgm:prSet phldrT="[Texto]" custT="1"/>
      <dgm:spPr/>
      <dgm:t>
        <a:bodyPr/>
        <a:lstStyle/>
        <a:p>
          <a:r>
            <a:rPr lang="pt-BR" sz="1400" dirty="0" smtClean="0"/>
            <a:t>Adequação ao “normal”</a:t>
          </a:r>
          <a:endParaRPr lang="pt-BR" sz="1400" dirty="0"/>
        </a:p>
      </dgm:t>
    </dgm:pt>
    <dgm:pt modelId="{54D33F34-9960-4462-9C7B-F402E5054A1B}" type="parTrans" cxnId="{616ACB54-5D9F-4F19-817C-6BFDAB1B9D2B}">
      <dgm:prSet/>
      <dgm:spPr/>
      <dgm:t>
        <a:bodyPr/>
        <a:lstStyle/>
        <a:p>
          <a:endParaRPr lang="pt-BR"/>
        </a:p>
      </dgm:t>
    </dgm:pt>
    <dgm:pt modelId="{A269AF35-9E2D-4DCF-8871-EE92D0D25A25}" type="sibTrans" cxnId="{616ACB54-5D9F-4F19-817C-6BFDAB1B9D2B}">
      <dgm:prSet/>
      <dgm:spPr/>
      <dgm:t>
        <a:bodyPr/>
        <a:lstStyle/>
        <a:p>
          <a:endParaRPr lang="pt-BR"/>
        </a:p>
      </dgm:t>
    </dgm:pt>
    <dgm:pt modelId="{6E36AECD-504F-498D-B46D-EDEBE3AF087C}" type="pres">
      <dgm:prSet presAssocID="{75A2C141-A0F1-4F05-A61A-96DDD8FF5A8C}" presName="rootnode" presStyleCnt="0">
        <dgm:presLayoutVars>
          <dgm:chMax/>
          <dgm:chPref/>
          <dgm:dir/>
          <dgm:animLvl val="lvl"/>
        </dgm:presLayoutVars>
      </dgm:prSet>
      <dgm:spPr/>
    </dgm:pt>
    <dgm:pt modelId="{45B082E8-E177-4CCA-BAFF-8693E4303F6A}" type="pres">
      <dgm:prSet presAssocID="{C6774D75-1B5B-4CBC-BC04-4026388C9AD9}" presName="composite" presStyleCnt="0"/>
      <dgm:spPr/>
    </dgm:pt>
    <dgm:pt modelId="{8D1121F8-5EC9-4965-97F5-7B45BC479828}" type="pres">
      <dgm:prSet presAssocID="{C6774D75-1B5B-4CBC-BC04-4026388C9AD9}" presName="bentUpArrow1" presStyleLbl="alignImgPlace1" presStyleIdx="0" presStyleCnt="2"/>
      <dgm:spPr/>
    </dgm:pt>
    <dgm:pt modelId="{9B97F22A-80BA-4556-81FE-E9692BD06F2C}" type="pres">
      <dgm:prSet presAssocID="{C6774D75-1B5B-4CBC-BC04-4026388C9AD9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04355FB-A687-4F05-ADA2-69083D265F6E}" type="pres">
      <dgm:prSet presAssocID="{C6774D75-1B5B-4CBC-BC04-4026388C9AD9}" presName="ChildText" presStyleLbl="revTx" presStyleIdx="0" presStyleCnt="3" custScaleX="119380" custScaleY="108177" custLinFactNeighborX="11854" custLinFactNeighborY="-1386">
        <dgm:presLayoutVars>
          <dgm:chMax val="0"/>
          <dgm:chPref val="0"/>
          <dgm:bulletEnabled val="1"/>
        </dgm:presLayoutVars>
      </dgm:prSet>
      <dgm:spPr/>
    </dgm:pt>
    <dgm:pt modelId="{1EF3F4AC-14D1-4382-B2F2-B5BF986BDB53}" type="pres">
      <dgm:prSet presAssocID="{30FA6421-BCCD-4DEC-8527-520E9120B91A}" presName="sibTrans" presStyleCnt="0"/>
      <dgm:spPr/>
    </dgm:pt>
    <dgm:pt modelId="{9EB3CBC1-CAB2-470A-876A-A27D7E4021D6}" type="pres">
      <dgm:prSet presAssocID="{5647C16F-E6DF-44B2-9C44-29C1B3B16D4C}" presName="composite" presStyleCnt="0"/>
      <dgm:spPr/>
    </dgm:pt>
    <dgm:pt modelId="{74CC8903-AD23-4BDF-B7BC-E5EA47F35136}" type="pres">
      <dgm:prSet presAssocID="{5647C16F-E6DF-44B2-9C44-29C1B3B16D4C}" presName="bentUpArrow1" presStyleLbl="alignImgPlace1" presStyleIdx="1" presStyleCnt="2"/>
      <dgm:spPr/>
    </dgm:pt>
    <dgm:pt modelId="{37469691-DCAC-4A70-A126-A850AE2E6EA9}" type="pres">
      <dgm:prSet presAssocID="{5647C16F-E6DF-44B2-9C44-29C1B3B16D4C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</dgm:pt>
    <dgm:pt modelId="{ED656524-0302-4382-B3BE-4C5B56A26C57}" type="pres">
      <dgm:prSet presAssocID="{5647C16F-E6DF-44B2-9C44-29C1B3B16D4C}" presName="ChildText" presStyleLbl="revTx" presStyleIdx="1" presStyleCnt="3" custScaleX="112150" custLinFactNeighborX="5388" custLinFactNeighborY="-138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93F21DE-5BDD-491D-9013-8E17676148E9}" type="pres">
      <dgm:prSet presAssocID="{AA1FCCDD-DDF5-4BF7-B56E-17828AFDCFAF}" presName="sibTrans" presStyleCnt="0"/>
      <dgm:spPr/>
    </dgm:pt>
    <dgm:pt modelId="{A84505C1-9410-4CEC-9D14-6C0B5985302B}" type="pres">
      <dgm:prSet presAssocID="{5B497806-67F6-458E-AFA3-888B10A82D01}" presName="composite" presStyleCnt="0"/>
      <dgm:spPr/>
    </dgm:pt>
    <dgm:pt modelId="{DCE99D05-68A7-44E4-856C-A03A280183CF}" type="pres">
      <dgm:prSet presAssocID="{5B497806-67F6-458E-AFA3-888B10A82D01}" presName="ParentText" presStyleLbl="node1" presStyleIdx="2" presStyleCnt="3">
        <dgm:presLayoutVars>
          <dgm:chMax val="1"/>
          <dgm:chPref val="1"/>
          <dgm:bulletEnabled val="1"/>
        </dgm:presLayoutVars>
      </dgm:prSet>
      <dgm:spPr/>
    </dgm:pt>
    <dgm:pt modelId="{03F981BC-35F5-4D01-9C49-031BDA7B8A5F}" type="pres">
      <dgm:prSet presAssocID="{5B497806-67F6-458E-AFA3-888B10A82D01}" presName="FinalChildText" presStyleLbl="revTx" presStyleIdx="2" presStyleCnt="3" custScaleX="118394" custLinFactNeighborX="7543" custLinFactNeighborY="-415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97170BEC-ABF9-4FCC-84C3-87CDC17A0303}" type="presOf" srcId="{C6774D75-1B5B-4CBC-BC04-4026388C9AD9}" destId="{9B97F22A-80BA-4556-81FE-E9692BD06F2C}" srcOrd="0" destOrd="0" presId="urn:microsoft.com/office/officeart/2005/8/layout/StepDownProcess"/>
    <dgm:cxn modelId="{E3BB6BA6-F516-4B59-AFA5-3AB1C8D7E823}" srcId="{C6774D75-1B5B-4CBC-BC04-4026388C9AD9}" destId="{3BEF4F12-0D25-40A4-8EF7-57E3C380CC3E}" srcOrd="0" destOrd="0" parTransId="{512E5CDF-BE09-4F9A-A5C7-93E0EC660D27}" sibTransId="{29896EF3-9331-47EC-A82B-E7A2D79E7DC4}"/>
    <dgm:cxn modelId="{A3D92A8E-41DC-4E4E-966B-64DE7ADFF958}" srcId="{5647C16F-E6DF-44B2-9C44-29C1B3B16D4C}" destId="{FF4BBB75-CA7A-429E-B1B0-FA194180C1EE}" srcOrd="0" destOrd="0" parTransId="{5CCDAF0C-D947-454E-A3BD-B042A9965459}" sibTransId="{9F02D24F-F9FC-479F-9B31-A7E4B5C3ED9A}"/>
    <dgm:cxn modelId="{616ACB54-5D9F-4F19-817C-6BFDAB1B9D2B}" srcId="{5B497806-67F6-458E-AFA3-888B10A82D01}" destId="{2E990B30-6E67-4932-B4FF-944D730CA13E}" srcOrd="0" destOrd="0" parTransId="{54D33F34-9960-4462-9C7B-F402E5054A1B}" sibTransId="{A269AF35-9E2D-4DCF-8871-EE92D0D25A25}"/>
    <dgm:cxn modelId="{94A09703-642B-444B-AB65-6207F35EBD52}" srcId="{75A2C141-A0F1-4F05-A61A-96DDD8FF5A8C}" destId="{5647C16F-E6DF-44B2-9C44-29C1B3B16D4C}" srcOrd="1" destOrd="0" parTransId="{7D7FBB87-69E6-488A-B6AA-C1A35347C651}" sibTransId="{AA1FCCDD-DDF5-4BF7-B56E-17828AFDCFAF}"/>
    <dgm:cxn modelId="{C051F85D-D62B-4677-B968-BFC04EFD4305}" srcId="{75A2C141-A0F1-4F05-A61A-96DDD8FF5A8C}" destId="{5B497806-67F6-458E-AFA3-888B10A82D01}" srcOrd="2" destOrd="0" parTransId="{FA9AFE94-22D0-4251-A37C-1619938BF98E}" sibTransId="{2F706EA9-1E13-4CBC-AA18-A2012BCB108D}"/>
    <dgm:cxn modelId="{CB0A5361-BB65-47EB-9390-CD7697E8DE50}" type="presOf" srcId="{75A2C141-A0F1-4F05-A61A-96DDD8FF5A8C}" destId="{6E36AECD-504F-498D-B46D-EDEBE3AF087C}" srcOrd="0" destOrd="0" presId="urn:microsoft.com/office/officeart/2005/8/layout/StepDownProcess"/>
    <dgm:cxn modelId="{98A4B887-E5C6-418B-A981-7D0A0A80CA5F}" type="presOf" srcId="{5B497806-67F6-458E-AFA3-888B10A82D01}" destId="{DCE99D05-68A7-44E4-856C-A03A280183CF}" srcOrd="0" destOrd="0" presId="urn:microsoft.com/office/officeart/2005/8/layout/StepDownProcess"/>
    <dgm:cxn modelId="{ABDF6439-EBA1-48E1-B105-BBF3A3E5234D}" srcId="{75A2C141-A0F1-4F05-A61A-96DDD8FF5A8C}" destId="{C6774D75-1B5B-4CBC-BC04-4026388C9AD9}" srcOrd="0" destOrd="0" parTransId="{3C2FA13D-7994-4124-B2E4-561BD58D5054}" sibTransId="{30FA6421-BCCD-4DEC-8527-520E9120B91A}"/>
    <dgm:cxn modelId="{09B7F2F1-00BF-41E2-BD44-734C05D25F82}" type="presOf" srcId="{2E990B30-6E67-4932-B4FF-944D730CA13E}" destId="{03F981BC-35F5-4D01-9C49-031BDA7B8A5F}" srcOrd="0" destOrd="0" presId="urn:microsoft.com/office/officeart/2005/8/layout/StepDownProcess"/>
    <dgm:cxn modelId="{88B67BD0-F1DF-499E-BB01-8A61B5AC68EA}" type="presOf" srcId="{3BEF4F12-0D25-40A4-8EF7-57E3C380CC3E}" destId="{104355FB-A687-4F05-ADA2-69083D265F6E}" srcOrd="0" destOrd="0" presId="urn:microsoft.com/office/officeart/2005/8/layout/StepDownProcess"/>
    <dgm:cxn modelId="{2040EF26-94EF-4ABE-847C-1F2D527B02AA}" type="presOf" srcId="{5647C16F-E6DF-44B2-9C44-29C1B3B16D4C}" destId="{37469691-DCAC-4A70-A126-A850AE2E6EA9}" srcOrd="0" destOrd="0" presId="urn:microsoft.com/office/officeart/2005/8/layout/StepDownProcess"/>
    <dgm:cxn modelId="{F7759E8E-180C-40D2-805E-88007AF12A70}" type="presOf" srcId="{FF4BBB75-CA7A-429E-B1B0-FA194180C1EE}" destId="{ED656524-0302-4382-B3BE-4C5B56A26C57}" srcOrd="0" destOrd="0" presId="urn:microsoft.com/office/officeart/2005/8/layout/StepDownProcess"/>
    <dgm:cxn modelId="{90CABC0C-0B8E-4132-89BE-C015D814B478}" type="presParOf" srcId="{6E36AECD-504F-498D-B46D-EDEBE3AF087C}" destId="{45B082E8-E177-4CCA-BAFF-8693E4303F6A}" srcOrd="0" destOrd="0" presId="urn:microsoft.com/office/officeart/2005/8/layout/StepDownProcess"/>
    <dgm:cxn modelId="{0AFF37E2-49A0-40FD-9C1E-7A74C00E84B5}" type="presParOf" srcId="{45B082E8-E177-4CCA-BAFF-8693E4303F6A}" destId="{8D1121F8-5EC9-4965-97F5-7B45BC479828}" srcOrd="0" destOrd="0" presId="urn:microsoft.com/office/officeart/2005/8/layout/StepDownProcess"/>
    <dgm:cxn modelId="{C3877A21-ADC9-47EC-8346-BCD34AF0678F}" type="presParOf" srcId="{45B082E8-E177-4CCA-BAFF-8693E4303F6A}" destId="{9B97F22A-80BA-4556-81FE-E9692BD06F2C}" srcOrd="1" destOrd="0" presId="urn:microsoft.com/office/officeart/2005/8/layout/StepDownProcess"/>
    <dgm:cxn modelId="{26FC3DA8-4C74-419E-BE01-945950891BCB}" type="presParOf" srcId="{45B082E8-E177-4CCA-BAFF-8693E4303F6A}" destId="{104355FB-A687-4F05-ADA2-69083D265F6E}" srcOrd="2" destOrd="0" presId="urn:microsoft.com/office/officeart/2005/8/layout/StepDownProcess"/>
    <dgm:cxn modelId="{44567D25-300A-466C-AE05-4C2E20257596}" type="presParOf" srcId="{6E36AECD-504F-498D-B46D-EDEBE3AF087C}" destId="{1EF3F4AC-14D1-4382-B2F2-B5BF986BDB53}" srcOrd="1" destOrd="0" presId="urn:microsoft.com/office/officeart/2005/8/layout/StepDownProcess"/>
    <dgm:cxn modelId="{F9330FCE-588F-4173-A02B-A40ED3B84E21}" type="presParOf" srcId="{6E36AECD-504F-498D-B46D-EDEBE3AF087C}" destId="{9EB3CBC1-CAB2-470A-876A-A27D7E4021D6}" srcOrd="2" destOrd="0" presId="urn:microsoft.com/office/officeart/2005/8/layout/StepDownProcess"/>
    <dgm:cxn modelId="{C31AAA44-2853-4C07-A839-EBEF98A4E952}" type="presParOf" srcId="{9EB3CBC1-CAB2-470A-876A-A27D7E4021D6}" destId="{74CC8903-AD23-4BDF-B7BC-E5EA47F35136}" srcOrd="0" destOrd="0" presId="urn:microsoft.com/office/officeart/2005/8/layout/StepDownProcess"/>
    <dgm:cxn modelId="{FD43912B-0D5D-448D-B39A-A6A08CEB29EE}" type="presParOf" srcId="{9EB3CBC1-CAB2-470A-876A-A27D7E4021D6}" destId="{37469691-DCAC-4A70-A126-A850AE2E6EA9}" srcOrd="1" destOrd="0" presId="urn:microsoft.com/office/officeart/2005/8/layout/StepDownProcess"/>
    <dgm:cxn modelId="{F04F8D28-D2D4-48DE-8D7C-7B2F68DA7D80}" type="presParOf" srcId="{9EB3CBC1-CAB2-470A-876A-A27D7E4021D6}" destId="{ED656524-0302-4382-B3BE-4C5B56A26C57}" srcOrd="2" destOrd="0" presId="urn:microsoft.com/office/officeart/2005/8/layout/StepDownProcess"/>
    <dgm:cxn modelId="{B04C8F63-A2C8-4054-BE64-7B274A4064D7}" type="presParOf" srcId="{6E36AECD-504F-498D-B46D-EDEBE3AF087C}" destId="{493F21DE-5BDD-491D-9013-8E17676148E9}" srcOrd="3" destOrd="0" presId="urn:microsoft.com/office/officeart/2005/8/layout/StepDownProcess"/>
    <dgm:cxn modelId="{CD615D28-F4E0-48D4-8266-EAC957266FF3}" type="presParOf" srcId="{6E36AECD-504F-498D-B46D-EDEBE3AF087C}" destId="{A84505C1-9410-4CEC-9D14-6C0B5985302B}" srcOrd="4" destOrd="0" presId="urn:microsoft.com/office/officeart/2005/8/layout/StepDownProcess"/>
    <dgm:cxn modelId="{776FE0F4-7DA4-4644-AF72-E3B7DDFF0BCB}" type="presParOf" srcId="{A84505C1-9410-4CEC-9D14-6C0B5985302B}" destId="{DCE99D05-68A7-44E4-856C-A03A280183CF}" srcOrd="0" destOrd="0" presId="urn:microsoft.com/office/officeart/2005/8/layout/StepDownProcess"/>
    <dgm:cxn modelId="{25F5542E-9E0F-45CD-AC27-9184AC73E48A}" type="presParOf" srcId="{A84505C1-9410-4CEC-9D14-6C0B5985302B}" destId="{03F981BC-35F5-4D01-9C49-031BDA7B8A5F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1121F8-5EC9-4965-97F5-7B45BC479828}">
      <dsp:nvSpPr>
        <dsp:cNvPr id="0" name=""/>
        <dsp:cNvSpPr/>
      </dsp:nvSpPr>
      <dsp:spPr>
        <a:xfrm rot="5400000">
          <a:off x="1824176" y="1103704"/>
          <a:ext cx="976131" cy="1111291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97F22A-80BA-4556-81FE-E9692BD06F2C}">
      <dsp:nvSpPr>
        <dsp:cNvPr id="0" name=""/>
        <dsp:cNvSpPr/>
      </dsp:nvSpPr>
      <dsp:spPr>
        <a:xfrm>
          <a:off x="1565560" y="21643"/>
          <a:ext cx="1643231" cy="1150208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kern="1200" dirty="0" smtClean="0"/>
            <a:t>Alterações</a:t>
          </a:r>
          <a:endParaRPr lang="pt-BR" sz="1600" kern="1200" dirty="0"/>
        </a:p>
      </dsp:txBody>
      <dsp:txXfrm>
        <a:off x="1621719" y="77802"/>
        <a:ext cx="1530913" cy="1037890"/>
      </dsp:txXfrm>
    </dsp:sp>
    <dsp:sp modelId="{104355FB-A687-4F05-ADA2-69083D265F6E}">
      <dsp:nvSpPr>
        <dsp:cNvPr id="0" name=""/>
        <dsp:cNvSpPr/>
      </dsp:nvSpPr>
      <dsp:spPr>
        <a:xfrm>
          <a:off x="3234654" y="80448"/>
          <a:ext cx="1426745" cy="10056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400" kern="1200" dirty="0" smtClean="0"/>
            <a:t>Qualquer tipo de alteração</a:t>
          </a:r>
          <a:endParaRPr lang="pt-BR" sz="1400" kern="1200" dirty="0"/>
        </a:p>
      </dsp:txBody>
      <dsp:txXfrm>
        <a:off x="3234654" y="80448"/>
        <a:ext cx="1426745" cy="1005666"/>
      </dsp:txXfrm>
    </dsp:sp>
    <dsp:sp modelId="{74CC8903-AD23-4BDF-B7BC-E5EA47F35136}">
      <dsp:nvSpPr>
        <dsp:cNvPr id="0" name=""/>
        <dsp:cNvSpPr/>
      </dsp:nvSpPr>
      <dsp:spPr>
        <a:xfrm rot="5400000">
          <a:off x="3242177" y="2395768"/>
          <a:ext cx="976131" cy="1111291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469691-DCAC-4A70-A126-A850AE2E6EA9}">
      <dsp:nvSpPr>
        <dsp:cNvPr id="0" name=""/>
        <dsp:cNvSpPr/>
      </dsp:nvSpPr>
      <dsp:spPr>
        <a:xfrm>
          <a:off x="2983561" y="1313706"/>
          <a:ext cx="1643231" cy="1150208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kern="1200" dirty="0" smtClean="0"/>
            <a:t>Comparação</a:t>
          </a:r>
          <a:endParaRPr lang="pt-BR" sz="1600" kern="1200" dirty="0"/>
        </a:p>
      </dsp:txBody>
      <dsp:txXfrm>
        <a:off x="3039720" y="1369865"/>
        <a:ext cx="1530913" cy="1037890"/>
      </dsp:txXfrm>
    </dsp:sp>
    <dsp:sp modelId="{ED656524-0302-4382-B3BE-4C5B56A26C57}">
      <dsp:nvSpPr>
        <dsp:cNvPr id="0" name=""/>
        <dsp:cNvSpPr/>
      </dsp:nvSpPr>
      <dsp:spPr>
        <a:xfrm>
          <a:off x="4618582" y="1410529"/>
          <a:ext cx="1340337" cy="9296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400" kern="1200" dirty="0" smtClean="0"/>
            <a:t>Criação de um estereótipo</a:t>
          </a:r>
          <a:endParaRPr lang="pt-BR" sz="1400" kern="1200" dirty="0"/>
        </a:p>
      </dsp:txBody>
      <dsp:txXfrm>
        <a:off x="4618582" y="1410529"/>
        <a:ext cx="1340337" cy="929649"/>
      </dsp:txXfrm>
    </dsp:sp>
    <dsp:sp modelId="{DCE99D05-68A7-44E4-856C-A03A280183CF}">
      <dsp:nvSpPr>
        <dsp:cNvPr id="0" name=""/>
        <dsp:cNvSpPr/>
      </dsp:nvSpPr>
      <dsp:spPr>
        <a:xfrm>
          <a:off x="4401562" y="2605770"/>
          <a:ext cx="1643231" cy="1150208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kern="1200" dirty="0" smtClean="0"/>
            <a:t>Reparos</a:t>
          </a:r>
          <a:endParaRPr lang="pt-BR" sz="1600" kern="1200" dirty="0"/>
        </a:p>
      </dsp:txBody>
      <dsp:txXfrm>
        <a:off x="4457721" y="2661929"/>
        <a:ext cx="1530913" cy="1037890"/>
      </dsp:txXfrm>
    </dsp:sp>
    <dsp:sp modelId="{03F981BC-35F5-4D01-9C49-031BDA7B8A5F}">
      <dsp:nvSpPr>
        <dsp:cNvPr id="0" name=""/>
        <dsp:cNvSpPr/>
      </dsp:nvSpPr>
      <dsp:spPr>
        <a:xfrm>
          <a:off x="6025026" y="2676832"/>
          <a:ext cx="1414961" cy="9296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400" kern="1200" dirty="0" smtClean="0"/>
            <a:t>Adequação ao “normal”</a:t>
          </a:r>
          <a:endParaRPr lang="pt-BR" sz="1400" kern="1200" dirty="0"/>
        </a:p>
      </dsp:txBody>
      <dsp:txXfrm>
        <a:off x="6025026" y="2676832"/>
        <a:ext cx="1414961" cy="9296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96610-5890-4C4D-806A-F857EE28394F}" type="datetimeFigureOut">
              <a:rPr lang="pt-BR" smtClean="0"/>
              <a:t>08/11/2017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209D7-1753-4341-B401-B9EF573A3C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6961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96610-5890-4C4D-806A-F857EE28394F}" type="datetimeFigureOut">
              <a:rPr lang="pt-BR" smtClean="0"/>
              <a:t>08/11/2017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209D7-1753-4341-B401-B9EF573A3C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6133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96610-5890-4C4D-806A-F857EE28394F}" type="datetimeFigureOut">
              <a:rPr lang="pt-BR" smtClean="0"/>
              <a:t>08/11/2017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209D7-1753-4341-B401-B9EF573A3C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4213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96610-5890-4C4D-806A-F857EE28394F}" type="datetimeFigureOut">
              <a:rPr lang="pt-BR" smtClean="0"/>
              <a:t>08/11/2017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209D7-1753-4341-B401-B9EF573A3C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9625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96610-5890-4C4D-806A-F857EE28394F}" type="datetimeFigureOut">
              <a:rPr lang="pt-BR" smtClean="0"/>
              <a:t>08/11/2017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209D7-1753-4341-B401-B9EF573A3C05}" type="slidenum">
              <a:rPr lang="pt-BR" smtClean="0"/>
              <a:t>‹nº›</a:t>
            </a:fld>
            <a:endParaRPr lang="pt-B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543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96610-5890-4C4D-806A-F857EE28394F}" type="datetimeFigureOut">
              <a:rPr lang="pt-BR" smtClean="0"/>
              <a:t>08/11/2017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209D7-1753-4341-B401-B9EF573A3C05}" type="slidenum">
              <a:rPr lang="pt-BR" smtClean="0"/>
              <a:t>‹nº›</a:t>
            </a:fld>
            <a:endParaRPr lang="pt-BR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409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96610-5890-4C4D-806A-F857EE28394F}" type="datetimeFigureOut">
              <a:rPr lang="pt-BR" smtClean="0"/>
              <a:t>08/11/2017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209D7-1753-4341-B401-B9EF573A3C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7254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96610-5890-4C4D-806A-F857EE28394F}" type="datetimeFigureOut">
              <a:rPr lang="pt-BR" smtClean="0"/>
              <a:t>08/11/2017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209D7-1753-4341-B401-B9EF573A3C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7825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96610-5890-4C4D-806A-F857EE28394F}" type="datetimeFigureOut">
              <a:rPr lang="pt-BR" smtClean="0"/>
              <a:t>08/11/2017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209D7-1753-4341-B401-B9EF573A3C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4633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96610-5890-4C4D-806A-F857EE28394F}" type="datetimeFigureOut">
              <a:rPr lang="pt-BR" smtClean="0"/>
              <a:t>08/11/2017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209D7-1753-4341-B401-B9EF573A3C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6572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96610-5890-4C4D-806A-F857EE28394F}" type="datetimeFigureOut">
              <a:rPr lang="pt-BR" smtClean="0"/>
              <a:t>08/11/2017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209D7-1753-4341-B401-B9EF573A3C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17011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96610-5890-4C4D-806A-F857EE28394F}" type="datetimeFigureOut">
              <a:rPr lang="pt-BR" smtClean="0"/>
              <a:t>08/11/2017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358209D7-1753-4341-B401-B9EF573A3C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04582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96610-5890-4C4D-806A-F857EE28394F}" type="datetimeFigureOut">
              <a:rPr lang="pt-BR" smtClean="0"/>
              <a:t>08/11/2017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209D7-1753-4341-B401-B9EF573A3C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39011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96610-5890-4C4D-806A-F857EE28394F}" type="datetimeFigureOut">
              <a:rPr lang="pt-BR" smtClean="0"/>
              <a:t>08/11/2017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58209D7-1753-4341-B401-B9EF573A3C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36458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96610-5890-4C4D-806A-F857EE28394F}" type="datetimeFigureOut">
              <a:rPr lang="pt-BR" smtClean="0"/>
              <a:t>08/11/2017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58209D7-1753-4341-B401-B9EF573A3C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0251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96610-5890-4C4D-806A-F857EE28394F}" type="datetimeFigureOut">
              <a:rPr lang="pt-BR" smtClean="0"/>
              <a:t>08/11/2017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58209D7-1753-4341-B401-B9EF573A3C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95309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96610-5890-4C4D-806A-F857EE28394F}" type="datetimeFigureOut">
              <a:rPr lang="pt-BR" smtClean="0"/>
              <a:t>08/11/2017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209D7-1753-4341-B401-B9EF573A3C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98050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96610-5890-4C4D-806A-F857EE28394F}" type="datetimeFigureOut">
              <a:rPr lang="pt-BR" smtClean="0"/>
              <a:t>08/11/2017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209D7-1753-4341-B401-B9EF573A3C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43140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96610-5890-4C4D-806A-F857EE28394F}" type="datetimeFigureOut">
              <a:rPr lang="pt-BR" smtClean="0"/>
              <a:t>08/11/2017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209D7-1753-4341-B401-B9EF573A3C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54954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96610-5890-4C4D-806A-F857EE28394F}" type="datetimeFigureOut">
              <a:rPr lang="pt-BR" smtClean="0"/>
              <a:t>08/11/2017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58209D7-1753-4341-B401-B9EF573A3C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24829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96610-5890-4C4D-806A-F857EE28394F}" type="datetimeFigureOut">
              <a:rPr lang="pt-BR" smtClean="0"/>
              <a:t>08/11/2017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58209D7-1753-4341-B401-B9EF573A3C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60354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96610-5890-4C4D-806A-F857EE28394F}" type="datetimeFigureOut">
              <a:rPr lang="pt-BR" smtClean="0"/>
              <a:t>08/11/2017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58209D7-1753-4341-B401-B9EF573A3C05}" type="slidenum">
              <a:rPr lang="pt-BR" smtClean="0"/>
              <a:t>‹nº›</a:t>
            </a:fld>
            <a:endParaRPr lang="pt-BR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140143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96610-5890-4C4D-806A-F857EE28394F}" type="datetimeFigureOut">
              <a:rPr lang="pt-BR" smtClean="0"/>
              <a:t>08/11/2017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58209D7-1753-4341-B401-B9EF573A3C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74656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96610-5890-4C4D-806A-F857EE28394F}" type="datetimeFigureOut">
              <a:rPr lang="pt-BR" smtClean="0"/>
              <a:t>08/11/2017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58209D7-1753-4341-B401-B9EF573A3C05}" type="slidenum">
              <a:rPr lang="pt-BR" smtClean="0"/>
              <a:t>‹nº›</a:t>
            </a:fld>
            <a:endParaRPr lang="pt-BR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756096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96610-5890-4C4D-806A-F857EE28394F}" type="datetimeFigureOut">
              <a:rPr lang="pt-BR" smtClean="0"/>
              <a:t>08/11/2017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58209D7-1753-4341-B401-B9EF573A3C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86964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96610-5890-4C4D-806A-F857EE28394F}" type="datetimeFigureOut">
              <a:rPr lang="pt-BR" smtClean="0"/>
              <a:t>08/11/2017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209D7-1753-4341-B401-B9EF573A3C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67292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96610-5890-4C4D-806A-F857EE28394F}" type="datetimeFigureOut">
              <a:rPr lang="pt-BR" smtClean="0"/>
              <a:t>08/11/2017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209D7-1753-4341-B401-B9EF573A3C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5172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20296610-5890-4C4D-806A-F857EE28394F}" type="datetimeFigureOut">
              <a:rPr lang="pt-BR" smtClean="0"/>
              <a:t>08/11/2017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8209D7-1753-4341-B401-B9EF573A3C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7874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296610-5890-4C4D-806A-F857EE28394F}" type="datetimeFigureOut">
              <a:rPr lang="pt-BR" smtClean="0"/>
              <a:t>08/11/2017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358209D7-1753-4341-B401-B9EF573A3C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5611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  <p:sldLayoutId id="2147483754" r:id="rId13"/>
    <p:sldLayoutId id="2147483755" r:id="rId14"/>
    <p:sldLayoutId id="2147483756" r:id="rId15"/>
    <p:sldLayoutId id="214748375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pt-BR" sz="3600" dirty="0" smtClean="0"/>
              <a:t>Tratamento restaurador direto em resina composta para recobrimento de manchas hipoplásicas: Relato de caso clínico.</a:t>
            </a:r>
            <a:endParaRPr lang="pt-BR" sz="36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589213" y="5094364"/>
            <a:ext cx="8915399" cy="1589771"/>
          </a:xfrm>
        </p:spPr>
        <p:txBody>
          <a:bodyPr/>
          <a:lstStyle/>
          <a:p>
            <a:r>
              <a:rPr lang="pt-BR" dirty="0" smtClean="0"/>
              <a:t>Aluno: Edmar Bezerra de Medeiros Filho</a:t>
            </a:r>
          </a:p>
          <a:p>
            <a:r>
              <a:rPr lang="pt-BR" dirty="0" smtClean="0"/>
              <a:t>Orientador: Prof. Dr. Paulo Sérgio </a:t>
            </a:r>
            <a:r>
              <a:rPr lang="pt-BR" dirty="0" err="1" smtClean="0"/>
              <a:t>Quagliatto</a:t>
            </a:r>
            <a:endParaRPr lang="pt-BR" dirty="0" smtClean="0"/>
          </a:p>
          <a:p>
            <a:endParaRPr lang="pt-BR" dirty="0"/>
          </a:p>
          <a:p>
            <a:r>
              <a:rPr lang="pt-BR" dirty="0" smtClean="0"/>
              <a:t>Uberlândia, 09 de novembro de 2017</a:t>
            </a:r>
            <a:endParaRPr lang="pt-BR" dirty="0"/>
          </a:p>
        </p:txBody>
      </p:sp>
      <p:pic>
        <p:nvPicPr>
          <p:cNvPr id="4" name="Imagem 3" descr="Descrição: UFU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797" y="211097"/>
            <a:ext cx="1185416" cy="1177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 descr="Descrição: Logo5in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8397" y="211098"/>
            <a:ext cx="1186215" cy="103025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aixaDeTexto 5"/>
          <p:cNvSpPr txBox="1"/>
          <p:nvPr/>
        </p:nvSpPr>
        <p:spPr>
          <a:xfrm>
            <a:off x="3116687" y="425003"/>
            <a:ext cx="65939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/>
              <a:t>Universidade Federal de Uberlândia</a:t>
            </a:r>
          </a:p>
          <a:p>
            <a:pPr algn="ctr"/>
            <a:r>
              <a:rPr lang="pt-BR" b="1" dirty="0" smtClean="0"/>
              <a:t>Trabalho de Conclusão de Curso (Odontologia)</a:t>
            </a:r>
            <a:endParaRPr lang="pt-BR" b="1" dirty="0"/>
          </a:p>
        </p:txBody>
      </p:sp>
      <p:pic>
        <p:nvPicPr>
          <p:cNvPr id="7" name="Imagem 6" descr="Descrição: Logo5in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8397" y="211097"/>
            <a:ext cx="1186215" cy="10302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3343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Introdução</a:t>
            </a:r>
            <a:endParaRPr lang="pt-BR" dirty="0"/>
          </a:p>
        </p:txBody>
      </p:sp>
      <p:graphicFrame>
        <p:nvGraphicFramePr>
          <p:cNvPr id="5" name="Espaço Reservado para Conteú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2378515"/>
              </p:ext>
            </p:extLst>
          </p:nvPr>
        </p:nvGraphicFramePr>
        <p:xfrm>
          <a:off x="2589212" y="2133600"/>
          <a:ext cx="8915400" cy="37776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5718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D1121F8-5EC9-4965-97F5-7B45BC4798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B97F22A-80BA-4556-81FE-E9692BD06F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04355FB-A687-4F05-ADA2-69083D265F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4CC8903-AD23-4BDF-B7BC-E5EA47F351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7469691-DCAC-4A70-A126-A850AE2E6E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D656524-0302-4382-B3BE-4C5B56A26C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CE99D05-68A7-44E4-856C-A03A280183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3F981BC-35F5-4D01-9C49-031BDA7B8A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Padrão estético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Segundo </a:t>
            </a:r>
            <a:r>
              <a:rPr lang="pt-BR" dirty="0" err="1" smtClean="0"/>
              <a:t>Attin</a:t>
            </a:r>
            <a:r>
              <a:rPr lang="pt-BR" dirty="0" smtClean="0"/>
              <a:t> (1997), baseia-se em três aspectos: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 smtClean="0"/>
              <a:t>Dentes claros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 smtClean="0"/>
              <a:t>Contornos uniformes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 smtClean="0"/>
              <a:t>Uniformemente alinhados</a:t>
            </a:r>
          </a:p>
          <a:p>
            <a:pPr>
              <a:buFont typeface="Arial" panose="020B0604020202020204" pitchFamily="34" charset="0"/>
              <a:buChar char="•"/>
            </a:pPr>
            <a:endParaRPr lang="pt-BR" dirty="0" smtClean="0"/>
          </a:p>
          <a:p>
            <a:r>
              <a:rPr lang="pt-BR" dirty="0" smtClean="0"/>
              <a:t>Estereótipo se altera ao longo do tempo.</a:t>
            </a:r>
          </a:p>
          <a:p>
            <a:pPr>
              <a:buFont typeface="Arial" panose="020B0604020202020204" pitchFamily="34" charset="0"/>
              <a:buChar char="•"/>
            </a:pPr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17059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Hipoplasia</a:t>
            </a:r>
            <a:r>
              <a:rPr lang="pt-BR" dirty="0" smtClean="0"/>
              <a:t> em esmalte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A </a:t>
            </a:r>
            <a:r>
              <a:rPr lang="pt-BR" dirty="0" err="1"/>
              <a:t>hipoplasia</a:t>
            </a:r>
            <a:r>
              <a:rPr lang="pt-BR" dirty="0"/>
              <a:t> de esmalte é resultado de uma má </a:t>
            </a:r>
            <a:r>
              <a:rPr lang="pt-BR" dirty="0" smtClean="0"/>
              <a:t>formação do mesmo.</a:t>
            </a:r>
          </a:p>
          <a:p>
            <a:r>
              <a:rPr lang="pt-BR" dirty="0" smtClean="0"/>
              <a:t>Defeito quantitativo na matriz orgânica.</a:t>
            </a:r>
          </a:p>
          <a:p>
            <a:r>
              <a:rPr lang="pt-BR" dirty="0" smtClean="0"/>
              <a:t>Sendo suas causas locais ou sistêmicas: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 smtClean="0"/>
              <a:t>Trauma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 smtClean="0"/>
              <a:t>Infecção local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 smtClean="0"/>
              <a:t>Prematuridade e baixo peso neonatal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 smtClean="0"/>
              <a:t>Deficiências nutricionais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 smtClean="0"/>
              <a:t>Doenças metabólicas</a:t>
            </a:r>
          </a:p>
        </p:txBody>
      </p:sp>
    </p:spTree>
    <p:extLst>
      <p:ext uri="{BB962C8B-B14F-4D97-AF65-F5344CB8AC3E}">
        <p14:creationId xmlns:p14="http://schemas.microsoft.com/office/powerpoint/2010/main" val="871978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Hipoplasia</a:t>
            </a:r>
            <a:r>
              <a:rPr lang="pt-BR" dirty="0"/>
              <a:t> em esmalte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Características: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Manchas esbranquiçadas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Irregulares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Rugosas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Fissuras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Ranhuras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69505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Meios de reparação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Variam de acordo com a exigência estética e estrutural do dente.</a:t>
            </a:r>
          </a:p>
          <a:p>
            <a:endParaRPr lang="pt-BR" dirty="0" smtClean="0"/>
          </a:p>
          <a:p>
            <a:r>
              <a:rPr lang="pt-BR" dirty="0" smtClean="0"/>
              <a:t>Clareamento dental</a:t>
            </a:r>
          </a:p>
          <a:p>
            <a:endParaRPr lang="pt-BR" dirty="0"/>
          </a:p>
          <a:p>
            <a:r>
              <a:rPr lang="pt-BR" dirty="0" err="1" smtClean="0"/>
              <a:t>Microabrasão</a:t>
            </a:r>
            <a:endParaRPr lang="pt-BR" dirty="0" smtClean="0"/>
          </a:p>
          <a:p>
            <a:endParaRPr lang="pt-BR" dirty="0"/>
          </a:p>
          <a:p>
            <a:r>
              <a:rPr lang="pt-BR" dirty="0" smtClean="0"/>
              <a:t>Materiais restauradores diretos ou indiretos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28633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Relato de caso clínico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Paciente jovem do sexo feminino</a:t>
            </a:r>
          </a:p>
          <a:p>
            <a:r>
              <a:rPr lang="pt-BR" dirty="0" smtClean="0"/>
              <a:t>Queixas: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 smtClean="0"/>
              <a:t>Manchas hipoplásicas nos dentes 11 e 21.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 smtClean="0"/>
              <a:t>Pequena fratura no elemento 11.</a:t>
            </a:r>
          </a:p>
          <a:p>
            <a:r>
              <a:rPr lang="pt-BR" dirty="0" smtClean="0"/>
              <a:t>Exame clínico: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 smtClean="0"/>
              <a:t>Procura por alterações em outros dentes.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 smtClean="0"/>
              <a:t>Análise do formato, extensão e coloração das manchas.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 smtClean="0"/>
              <a:t>Identificação da fratura no ângulo mésio-incisal do dente 11.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 smtClean="0"/>
              <a:t>Registros fotográficos.</a:t>
            </a:r>
          </a:p>
        </p:txBody>
      </p:sp>
    </p:spTree>
    <p:extLst>
      <p:ext uri="{BB962C8B-B14F-4D97-AF65-F5344CB8AC3E}">
        <p14:creationId xmlns:p14="http://schemas.microsoft.com/office/powerpoint/2010/main" val="334560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pictur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212" y="624110"/>
            <a:ext cx="8915400" cy="5287112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2589212" y="6059659"/>
            <a:ext cx="891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Imagem inicial do caso – Vista frontal da linha do sorriso.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40005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picture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212" y="624110"/>
            <a:ext cx="8915400" cy="5287112"/>
          </a:xfrm>
          <a:prstGeom prst="rect">
            <a:avLst/>
          </a:prstGeom>
          <a:solidFill>
            <a:schemeClr val="accent1"/>
          </a:solidFill>
          <a:effectLst>
            <a:glow>
              <a:schemeClr val="bg1">
                <a:alpha val="0"/>
              </a:schemeClr>
            </a:glow>
          </a:effectLst>
        </p:spPr>
      </p:pic>
      <p:sp>
        <p:nvSpPr>
          <p:cNvPr id="5" name="CaixaDeTexto 4"/>
          <p:cNvSpPr txBox="1"/>
          <p:nvPr/>
        </p:nvSpPr>
        <p:spPr>
          <a:xfrm>
            <a:off x="2589212" y="6063175"/>
            <a:ext cx="891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Vista aproximada das manchas hipoplásicas (dentes 11 e 21).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67284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pictur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212" y="624110"/>
            <a:ext cx="8915400" cy="5287112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2589212" y="6053070"/>
            <a:ext cx="891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Close-up das manchas brancas.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52498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Relato de caso clínico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r>
              <a:rPr lang="pt-BR" dirty="0" smtClean="0"/>
              <a:t>Planejamento clínico: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 smtClean="0"/>
              <a:t>Clareamento dental de consultório no arco superior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 smtClean="0"/>
              <a:t>Clareamento dental caseiro nas duas arcadas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 err="1" smtClean="0"/>
              <a:t>Microabrasão</a:t>
            </a:r>
            <a:r>
              <a:rPr lang="pt-BR" dirty="0" smtClean="0"/>
              <a:t> em esmalte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 smtClean="0"/>
              <a:t>Restaurações direta em resina composta nos dentes 11 e 21</a:t>
            </a:r>
          </a:p>
          <a:p>
            <a:pPr>
              <a:buFont typeface="Arial" panose="020B0604020202020204" pitchFamily="34" charset="0"/>
              <a:buChar char="•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7280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Relato de caso clínico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Clareamento dental de consultório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 smtClean="0"/>
              <a:t>Peróxido de hidrogênio 35% </a:t>
            </a:r>
            <a:r>
              <a:rPr lang="pt-BR" dirty="0" err="1" smtClean="0"/>
              <a:t>Whitness</a:t>
            </a:r>
            <a:r>
              <a:rPr lang="pt-BR" dirty="0" smtClean="0"/>
              <a:t> HP-Blue (FGM)</a:t>
            </a:r>
            <a:endParaRPr lang="pt-BR" dirty="0"/>
          </a:p>
        </p:txBody>
      </p:sp>
      <p:pic>
        <p:nvPicPr>
          <p:cNvPr id="5" name="pictur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212" y="3035388"/>
            <a:ext cx="7829796" cy="3104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362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picture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211" y="624110"/>
            <a:ext cx="8306315" cy="5287112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2730321" y="6110664"/>
            <a:ext cx="7907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Aspecto após sessão de clareamento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05471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Relato de caso clínico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Clareamento dental caseiro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 smtClean="0"/>
              <a:t>Peróxido de Hidrogênio 7,5% White </a:t>
            </a:r>
            <a:r>
              <a:rPr lang="pt-BR" dirty="0" err="1" smtClean="0"/>
              <a:t>Class</a:t>
            </a:r>
            <a:r>
              <a:rPr lang="pt-BR" dirty="0" smtClean="0"/>
              <a:t> (FGM)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 smtClean="0"/>
              <a:t>Durante os dez dias subsequentes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 smtClean="0"/>
              <a:t>Período de uma hora por dia</a:t>
            </a:r>
          </a:p>
          <a:p>
            <a:pPr>
              <a:buFont typeface="Arial" panose="020B0604020202020204" pitchFamily="34" charset="0"/>
              <a:buChar char="•"/>
            </a:pPr>
            <a:endParaRPr lang="pt-BR" dirty="0"/>
          </a:p>
        </p:txBody>
      </p:sp>
      <p:pic>
        <p:nvPicPr>
          <p:cNvPr id="4" name="pictur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212" y="2133600"/>
            <a:ext cx="7533582" cy="4241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71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Relato de caso clínico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err="1" smtClean="0"/>
              <a:t>Microabrasão</a:t>
            </a:r>
            <a:r>
              <a:rPr lang="pt-BR" dirty="0" smtClean="0"/>
              <a:t> em esmalte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 smtClean="0"/>
              <a:t>Pasta </a:t>
            </a:r>
            <a:r>
              <a:rPr lang="pt-BR" dirty="0" err="1" smtClean="0"/>
              <a:t>microabrasiva</a:t>
            </a:r>
            <a:r>
              <a:rPr lang="pt-BR" dirty="0" smtClean="0"/>
              <a:t> </a:t>
            </a:r>
            <a:r>
              <a:rPr lang="pt-BR" dirty="0" err="1" smtClean="0"/>
              <a:t>Whitness</a:t>
            </a:r>
            <a:r>
              <a:rPr lang="pt-BR" dirty="0" smtClean="0"/>
              <a:t> RM (FGM)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 smtClean="0"/>
              <a:t>Aplicação tópica de flúor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 smtClean="0"/>
              <a:t>Polimento do esmalte com </a:t>
            </a:r>
            <a:r>
              <a:rPr lang="pt-BR" dirty="0" err="1" smtClean="0"/>
              <a:t>Diamont</a:t>
            </a:r>
            <a:r>
              <a:rPr lang="pt-BR" dirty="0" smtClean="0"/>
              <a:t> Flex (FGM)</a:t>
            </a:r>
            <a:endParaRPr lang="pt-BR" dirty="0"/>
          </a:p>
        </p:txBody>
      </p:sp>
      <p:pic>
        <p:nvPicPr>
          <p:cNvPr id="4" name="pictur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723" y="3942000"/>
            <a:ext cx="3847913" cy="2916000"/>
          </a:xfrm>
          <a:prstGeom prst="rect">
            <a:avLst/>
          </a:prstGeom>
        </p:spPr>
      </p:pic>
      <p:pic>
        <p:nvPicPr>
          <p:cNvPr id="5" name="pictur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0761" y="3906000"/>
            <a:ext cx="4101725" cy="29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080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pictur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212" y="624110"/>
            <a:ext cx="7938000" cy="52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683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Relato de caso clínico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Procedimento restaurador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 smtClean="0"/>
              <a:t>Seleção de material e cor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 smtClean="0"/>
              <a:t>Isolamento absoluto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 smtClean="0"/>
              <a:t>Condicionamento com ácido fosfórico 37%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 smtClean="0"/>
              <a:t>Aplicação do sistema adesivo </a:t>
            </a:r>
            <a:r>
              <a:rPr lang="pt-BR" dirty="0" err="1" smtClean="0"/>
              <a:t>Ambar</a:t>
            </a:r>
            <a:r>
              <a:rPr lang="pt-BR" dirty="0" smtClean="0"/>
              <a:t> APS (FGM)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 smtClean="0"/>
              <a:t>Restauração dos dentes 11 e 21 com resina </a:t>
            </a:r>
            <a:r>
              <a:rPr lang="pt-BR" dirty="0" err="1" smtClean="0"/>
              <a:t>Vittra</a:t>
            </a:r>
            <a:r>
              <a:rPr lang="pt-BR" dirty="0" smtClean="0"/>
              <a:t> APS (FGM) nas cores DA1 e EA1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7125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pictur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212" y="624110"/>
            <a:ext cx="7967096" cy="5292000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2589212" y="5955156"/>
            <a:ext cx="7609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Aspecto após condicionamento ácido.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99271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pictur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212" y="624110"/>
            <a:ext cx="7938000" cy="5292000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2589212" y="5911222"/>
            <a:ext cx="8003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Aspecto durante o procedimento restaurador do dente 11.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21051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4" name="pictur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212" y="1018005"/>
            <a:ext cx="8924953" cy="4104000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2579659" y="5125522"/>
            <a:ext cx="8924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Resultado imediato das restaurações.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5907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ANTES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picture"/>
          <p:cNvPicPr/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9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24473" b="24473"/>
          <a:stretch/>
        </p:blipFill>
        <p:spPr>
          <a:xfrm>
            <a:off x="2589212" y="813932"/>
            <a:ext cx="8915400" cy="528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390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DEPOIS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4" name="pictur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212" y="2006411"/>
            <a:ext cx="8914511" cy="40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493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Discussão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Uma boa aparência trata-se também de saúde e bem-estar.</a:t>
            </a:r>
          </a:p>
          <a:p>
            <a:r>
              <a:rPr lang="pt-BR" dirty="0" smtClean="0"/>
              <a:t>A seleção da resina composta a ser utilizada passa pelo conhecimento das suas propriedades.</a:t>
            </a:r>
          </a:p>
          <a:p>
            <a:r>
              <a:rPr lang="pt-BR" dirty="0"/>
              <a:t>A resina composta é um material de enorme versatilidade.</a:t>
            </a:r>
          </a:p>
          <a:p>
            <a:r>
              <a:rPr lang="pt-BR" dirty="0" smtClean="0"/>
              <a:t>Existem alguns parâmetros que devem ser observados para um bom resultado.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61936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Conclusão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É importante ter um olhar mais abrangente.</a:t>
            </a:r>
          </a:p>
          <a:p>
            <a:r>
              <a:rPr lang="pt-BR" dirty="0" smtClean="0"/>
              <a:t>Ter conhecimento sobre o material e a técnica é fundamental.</a:t>
            </a:r>
          </a:p>
          <a:p>
            <a:r>
              <a:rPr lang="pt-BR" dirty="0" smtClean="0"/>
              <a:t>As resinas compostas apresentam inúmeras qualidades que a tornam um material próximo ao ideal: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 smtClean="0"/>
              <a:t>Ótima translucidez/opacidade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 smtClean="0"/>
              <a:t>Estabilidade de cor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 smtClean="0"/>
              <a:t>Ótimo polimento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 smtClean="0"/>
              <a:t>Espessura correta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 smtClean="0"/>
              <a:t>Alta resistência a fratura</a:t>
            </a:r>
          </a:p>
          <a:p>
            <a:pPr>
              <a:buFont typeface="Arial" panose="020B0604020202020204" pitchFamily="34" charset="0"/>
              <a:buChar char="•"/>
            </a:pPr>
            <a:endParaRPr lang="pt-BR" dirty="0" smtClean="0"/>
          </a:p>
          <a:p>
            <a:pPr>
              <a:buFont typeface="Arial" panose="020B0604020202020204" pitchFamily="34" charset="0"/>
              <a:buChar char="•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68773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Conclusão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pt-BR" dirty="0" smtClean="0"/>
              <a:t>Dureza superficial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 smtClean="0"/>
              <a:t>Módulo de elasticidade similar a estrutura dental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 smtClean="0"/>
              <a:t>Alta resistência a desgaste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 smtClean="0"/>
              <a:t>Baixa sorção de água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 smtClean="0"/>
              <a:t>Baixa solubilidade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 smtClean="0"/>
              <a:t>Ausência de tensões de contração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 smtClean="0"/>
              <a:t>Baixos níveis de degradação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 smtClean="0"/>
              <a:t>Alta </a:t>
            </a:r>
            <a:r>
              <a:rPr lang="pt-BR" dirty="0" err="1" smtClean="0"/>
              <a:t>radiopacidade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15482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Referências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1. ATTIN, T.; KIELBASSA, A. M.;SCHWANENBERG, M.; HELLWIG, E. Effect </a:t>
            </a:r>
            <a:r>
              <a:rPr lang="en-US" dirty="0" err="1"/>
              <a:t>offluoride</a:t>
            </a:r>
            <a:r>
              <a:rPr lang="en-US" dirty="0"/>
              <a:t> treatment on </a:t>
            </a:r>
            <a:r>
              <a:rPr lang="en-US" dirty="0" err="1"/>
              <a:t>remineralization</a:t>
            </a:r>
            <a:r>
              <a:rPr lang="en-US" dirty="0"/>
              <a:t> of bleached enamel. </a:t>
            </a:r>
            <a:r>
              <a:rPr lang="pt-BR" dirty="0"/>
              <a:t>J. Oral. </a:t>
            </a:r>
            <a:r>
              <a:rPr lang="pt-BR" dirty="0" err="1"/>
              <a:t>Rehabil</a:t>
            </a:r>
            <a:r>
              <a:rPr lang="pt-BR" dirty="0"/>
              <a:t>., Oxford, v. 24, no. 4, p. 282-286, </a:t>
            </a:r>
            <a:r>
              <a:rPr lang="pt-BR" dirty="0" err="1"/>
              <a:t>Apr</a:t>
            </a:r>
            <a:r>
              <a:rPr lang="pt-BR" dirty="0"/>
              <a:t>. 1997</a:t>
            </a:r>
            <a:r>
              <a:rPr lang="pt-BR" dirty="0" smtClean="0"/>
              <a:t>.</a:t>
            </a:r>
            <a:endParaRPr lang="pt-BR" dirty="0"/>
          </a:p>
          <a:p>
            <a:r>
              <a:rPr lang="pt-BR" dirty="0"/>
              <a:t>2. SHAFER, W. G.; HINE, M. K.; LEVY, B. M. Distúrbios do Desenvolvimento das Estruturas Bucais e </a:t>
            </a:r>
            <a:r>
              <a:rPr lang="pt-BR" dirty="0" err="1"/>
              <a:t>Parabucais</a:t>
            </a:r>
            <a:r>
              <a:rPr lang="pt-BR" dirty="0"/>
              <a:t>. In: Tratado de Patologia Bucal. 4. ed. Rio de Janeiro: Guanabara Koogan, 1987. cap.1, </a:t>
            </a:r>
            <a:r>
              <a:rPr lang="pt-BR" dirty="0" smtClean="0"/>
              <a:t>p.02-79</a:t>
            </a:r>
            <a:endParaRPr lang="pt-BR" dirty="0"/>
          </a:p>
          <a:p>
            <a:r>
              <a:rPr lang="pt-BR" dirty="0"/>
              <a:t>3. http://www.fgm.ind.br/site/casos-clinicos-odontologicos/remocao-de-manchas-superficiais-hipoplasticas-atraves-da-tecnica-de-microabrasao</a:t>
            </a:r>
            <a:r>
              <a:rPr lang="pt-BR" dirty="0" smtClean="0"/>
              <a:t>/</a:t>
            </a:r>
            <a:endParaRPr lang="pt-BR" dirty="0"/>
          </a:p>
          <a:p>
            <a:r>
              <a:rPr lang="pt-BR" dirty="0"/>
              <a:t>4.https://www.ada.org/~/</a:t>
            </a:r>
            <a:r>
              <a:rPr lang="pt-BR" dirty="0" smtClean="0"/>
              <a:t>media/ADA/About%20the%20ADA/Files/ada_house_of_delegates_whitening_report.ashx</a:t>
            </a:r>
            <a:endParaRPr lang="pt-BR" dirty="0"/>
          </a:p>
          <a:p>
            <a:r>
              <a:rPr lang="pt-BR" dirty="0"/>
              <a:t>5. http://</a:t>
            </a:r>
            <a:r>
              <a:rPr lang="pt-BR" dirty="0" smtClean="0"/>
              <a:t>www.uesb.br/revista/rsc/v4/v4n1a09.pdf</a:t>
            </a:r>
            <a:endParaRPr lang="pt-BR" dirty="0"/>
          </a:p>
          <a:p>
            <a:r>
              <a:rPr lang="pt-BR" dirty="0"/>
              <a:t>6.http://www.fgm.ind.br/site/produtos/dentistica-estetica/removedor-manchas-dentes-whiteness-rm</a:t>
            </a:r>
            <a:r>
              <a:rPr lang="pt-BR" dirty="0" smtClean="0"/>
              <a:t>/</a:t>
            </a:r>
            <a:endParaRPr lang="pt-BR" dirty="0"/>
          </a:p>
          <a:p>
            <a:r>
              <a:rPr lang="pt-BR" dirty="0"/>
              <a:t>7.http://www.fgm.ind.br/site/fgminterativa/vittra-aps</a:t>
            </a:r>
            <a:r>
              <a:rPr lang="pt-BR" dirty="0" smtClean="0"/>
              <a:t>/</a:t>
            </a:r>
            <a:endParaRPr lang="pt-BR" dirty="0"/>
          </a:p>
          <a:p>
            <a:r>
              <a:rPr lang="pt-BR" dirty="0"/>
              <a:t>8.Calixto LR, </a:t>
            </a:r>
            <a:r>
              <a:rPr lang="pt-BR" dirty="0" err="1"/>
              <a:t>Clavijo</a:t>
            </a:r>
            <a:r>
              <a:rPr lang="pt-BR" dirty="0"/>
              <a:t> V, </a:t>
            </a:r>
            <a:r>
              <a:rPr lang="pt-BR" dirty="0" err="1"/>
              <a:t>Kabbach</a:t>
            </a:r>
            <a:r>
              <a:rPr lang="pt-BR" dirty="0"/>
              <a:t> W, Andrade MF. Harmonização do sorriso com resina composta direta. Rev. dental </a:t>
            </a:r>
            <a:r>
              <a:rPr lang="pt-BR" dirty="0" err="1"/>
              <a:t>press</a:t>
            </a:r>
            <a:r>
              <a:rPr lang="pt-BR" dirty="0"/>
              <a:t> estét. 2009; 6(1):18-28</a:t>
            </a:r>
            <a:r>
              <a:rPr lang="pt-BR" dirty="0" smtClean="0"/>
              <a:t>.</a:t>
            </a:r>
            <a:endParaRPr lang="pt-BR" dirty="0"/>
          </a:p>
          <a:p>
            <a:r>
              <a:rPr lang="pt-BR" dirty="0"/>
              <a:t>9.Kegler E, </a:t>
            </a:r>
            <a:r>
              <a:rPr lang="pt-BR" dirty="0" err="1"/>
              <a:t>Furuse</a:t>
            </a:r>
            <a:r>
              <a:rPr lang="pt-BR" dirty="0"/>
              <a:t> AY, </a:t>
            </a:r>
            <a:r>
              <a:rPr lang="pt-BR" dirty="0" err="1"/>
              <a:t>Landivar</a:t>
            </a:r>
            <a:r>
              <a:rPr lang="pt-BR" dirty="0"/>
              <a:t> J, </a:t>
            </a:r>
            <a:r>
              <a:rPr lang="pt-BR" dirty="0" err="1"/>
              <a:t>Mondelli</a:t>
            </a:r>
            <a:r>
              <a:rPr lang="pt-BR" dirty="0"/>
              <a:t> RFL, </a:t>
            </a:r>
            <a:r>
              <a:rPr lang="pt-BR" dirty="0" err="1"/>
              <a:t>Mondelli</a:t>
            </a:r>
            <a:r>
              <a:rPr lang="pt-BR" dirty="0"/>
              <a:t> J. Tratamento estético em dentes anteriores: rapidez e simplicidade com procedimentos diretos. Rev. dental </a:t>
            </a:r>
            <a:r>
              <a:rPr lang="pt-BR" dirty="0" err="1"/>
              <a:t>press</a:t>
            </a:r>
            <a:r>
              <a:rPr lang="pt-BR" dirty="0"/>
              <a:t> estét. 2009;6(2):64-76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09737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Obrigado!!!</a:t>
            </a:r>
            <a:endParaRPr lang="pt-BR" dirty="0"/>
          </a:p>
        </p:txBody>
      </p:sp>
      <p:pic>
        <p:nvPicPr>
          <p:cNvPr id="5" name="Espaço Reservado para Conteúdo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511" y="1458668"/>
            <a:ext cx="5191833" cy="5191833"/>
          </a:xfrm>
        </p:spPr>
      </p:pic>
      <p:sp>
        <p:nvSpPr>
          <p:cNvPr id="4" name="AutoShape 2" descr="A imagem pode conter: 1 pessoa, sorrind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0276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DOfficeLightV0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acho">
  <a:themeElements>
    <a:clrScheme name="Cacho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Cacho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ach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TM02900688[[fn=Faceta]]</Template>
  <TotalTime>450</TotalTime>
  <Words>762</Words>
  <Application>Microsoft Office PowerPoint</Application>
  <PresentationFormat>Widescreen</PresentationFormat>
  <Paragraphs>127</Paragraphs>
  <Slides>27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27</vt:i4>
      </vt:variant>
    </vt:vector>
  </HeadingPairs>
  <TitlesOfParts>
    <vt:vector size="35" baseType="lpstr">
      <vt:lpstr>Arial</vt:lpstr>
      <vt:lpstr>Calibri</vt:lpstr>
      <vt:lpstr>Calibri Light</vt:lpstr>
      <vt:lpstr>Century Gothic</vt:lpstr>
      <vt:lpstr>Wingdings 2</vt:lpstr>
      <vt:lpstr>Wingdings 3</vt:lpstr>
      <vt:lpstr>HDOfficeLightV0</vt:lpstr>
      <vt:lpstr>Cacho</vt:lpstr>
      <vt:lpstr>Tratamento restaurador direto em resina composta para recobrimento de manchas hipoplásicas: Relato de caso clínico.</vt:lpstr>
      <vt:lpstr>Introdução</vt:lpstr>
      <vt:lpstr>Padrão estético</vt:lpstr>
      <vt:lpstr>Hipoplasia em esmalte</vt:lpstr>
      <vt:lpstr>Hipoplasia em esmalte</vt:lpstr>
      <vt:lpstr>Meios de reparação</vt:lpstr>
      <vt:lpstr>Relato de caso clínico</vt:lpstr>
      <vt:lpstr>Apresentação do PowerPoint</vt:lpstr>
      <vt:lpstr>Apresentação do PowerPoint</vt:lpstr>
      <vt:lpstr>Apresentação do PowerPoint</vt:lpstr>
      <vt:lpstr>Relato de caso clínico</vt:lpstr>
      <vt:lpstr>Relato de caso clínico</vt:lpstr>
      <vt:lpstr>Apresentação do PowerPoint</vt:lpstr>
      <vt:lpstr>Relato de caso clínico</vt:lpstr>
      <vt:lpstr>Relato de caso clínico</vt:lpstr>
      <vt:lpstr>Apresentação do PowerPoint</vt:lpstr>
      <vt:lpstr>Relato de caso clínico</vt:lpstr>
      <vt:lpstr>Apresentação do PowerPoint</vt:lpstr>
      <vt:lpstr>Apresentação do PowerPoint</vt:lpstr>
      <vt:lpstr>Apresentação do PowerPoint</vt:lpstr>
      <vt:lpstr>ANTES</vt:lpstr>
      <vt:lpstr>DEPOIS</vt:lpstr>
      <vt:lpstr>Discussão</vt:lpstr>
      <vt:lpstr>Conclusão </vt:lpstr>
      <vt:lpstr>Conclusão</vt:lpstr>
      <vt:lpstr>Referências</vt:lpstr>
      <vt:lpstr>Obrigado!!!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Tratamento restaurador direto em resina composta para recobrimento de manchas hipoplásicas: Relato de caso clínico</dc:title>
  <dc:creator>Gustavo</dc:creator>
  <cp:lastModifiedBy>Gustavo</cp:lastModifiedBy>
  <cp:revision>33</cp:revision>
  <dcterms:created xsi:type="dcterms:W3CDTF">2017-11-08T23:25:36Z</dcterms:created>
  <dcterms:modified xsi:type="dcterms:W3CDTF">2017-11-09T06:56:17Z</dcterms:modified>
</cp:coreProperties>
</file>